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5" r:id="rId4"/>
    <p:sldId id="266" r:id="rId5"/>
    <p:sldId id="267" r:id="rId6"/>
    <p:sldId id="268" r:id="rId7"/>
    <p:sldId id="269" r:id="rId8"/>
    <p:sldId id="27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61846-ACCF-450E-B2E4-93B9DC33E66F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89FFC-86E3-4059-BE8A-5FDC3F389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52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836C-F5A8-4F55-9724-FA480236805B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BFD23-13CA-4B39-8027-01FD03C0075F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4ABB5-9FFB-4A3F-A2E6-F5F330E79021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1D99-90BF-4703-84EA-2BC4A0D6E2E1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4F6A-D953-45A3-ABA6-D82E614C19C2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31443-C7F7-4AA9-A14C-1CAD886504F2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953A-9595-49AA-8F19-45616CC03420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EFA09-184A-41B1-9AC0-37C8E1A92C65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7C40-45F2-4A38-AEF2-D41D49E61C57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77D-BFD4-4EAE-9307-FE4F91DCEE1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EF616-ED8C-493E-81F1-FF0DEE224B55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86783-F30D-40F7-8BEE-54B292E34F9D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4058" y="76200"/>
            <a:ext cx="4635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ESSENTIAL OILS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052" y="4800600"/>
            <a:ext cx="35058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03902" y="1340638"/>
            <a:ext cx="2736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 SEC 204TH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19" y="2122128"/>
            <a:ext cx="1833562" cy="183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D7391-9424-6FDF-F908-844E8667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425381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57325"/>
            <a:ext cx="1947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Topics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87322" y="4027268"/>
            <a:ext cx="1963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Sources</a:t>
            </a:r>
            <a:endParaRPr lang="en-IN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1787322" y="5105400"/>
            <a:ext cx="1346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Uses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473455" y="2086446"/>
            <a:ext cx="4603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/>
              <a:t>2-PHENYL ETHYL ALCOHOL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1787322" y="2949135"/>
            <a:ext cx="3927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Chemical constituents</a:t>
            </a:r>
            <a:endParaRPr lang="en-IN" sz="2800" dirty="0"/>
          </a:p>
        </p:txBody>
      </p:sp>
      <p:sp>
        <p:nvSpPr>
          <p:cNvPr id="12" name="Rectangle 11"/>
          <p:cNvSpPr/>
          <p:nvPr/>
        </p:nvSpPr>
        <p:spPr>
          <a:xfrm>
            <a:off x="473455" y="1223757"/>
            <a:ext cx="20037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/>
              <a:t>ROSE OIL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16FB8-F7A9-5F78-C5CD-2A698BB8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</p:spTree>
    <p:extLst>
      <p:ext uri="{BB962C8B-B14F-4D97-AF65-F5344CB8AC3E}">
        <p14:creationId xmlns:p14="http://schemas.microsoft.com/office/powerpoint/2010/main" val="320639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1143000"/>
            <a:ext cx="8915400" cy="4092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3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pc="3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also known as rose otter or Attar of rose or Rose essence. It is an essential oil extracted </a:t>
            </a:r>
            <a:r>
              <a:rPr lang="en-US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 the plants of various types of roses.  Rose Otto is extracted through steam distillation, while rose absolutes are obtained through solvent extraction or super critical carbon dioxide extraction. </a:t>
            </a:r>
            <a:r>
              <a:rPr lang="en-US" spc="1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rose absolutes are more commonly used in perfumery. </a:t>
            </a:r>
            <a:endParaRPr lang="en-IN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35233" y="152400"/>
            <a:ext cx="1673535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spc="20" dirty="0">
                <a:solidFill>
                  <a:srgbClr val="FF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ROSE OIL</a:t>
            </a:r>
            <a:endParaRPr lang="en-IN" sz="2000" dirty="0">
              <a:solidFill>
                <a:srgbClr val="FF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0BAE7-159C-1BB0-F5F7-EBF890C7F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6A289F-3016-EC8C-3D83-A06CD3FDA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7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886" y="263489"/>
            <a:ext cx="8991600" cy="2741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pc="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key compounds </a:t>
            </a:r>
            <a:r>
              <a:rPr lang="en-US" i="1" spc="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i.e. β- </a:t>
            </a:r>
            <a:r>
              <a:rPr lang="en-US" spc="1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Damascenone</a:t>
            </a:r>
            <a:r>
              <a:rPr lang="en-US" spc="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β-</a:t>
            </a:r>
            <a:r>
              <a:rPr lang="en-US" spc="1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Damascone</a:t>
            </a:r>
            <a:r>
              <a:rPr lang="en-US" spc="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β-ionone and rose oxide contributes about 90% of fragrance to rose oil. </a:t>
            </a:r>
            <a:r>
              <a:rPr lang="en-US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other common compounds present in rose oil are, </a:t>
            </a:r>
            <a:r>
              <a:rPr lang="en-US" spc="2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Citronellol</a:t>
            </a:r>
            <a:r>
              <a:rPr lang="en-US" spc="2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pc="2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geraniol</a:t>
            </a:r>
            <a:r>
              <a:rPr lang="en-US" spc="2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pc="2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nerol</a:t>
            </a:r>
            <a:r>
              <a:rPr lang="en-US" spc="2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linalool, </a:t>
            </a:r>
            <a:r>
              <a:rPr lang="en-US" spc="2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phenylethyl</a:t>
            </a:r>
            <a:r>
              <a:rPr lang="en-US" spc="2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alcohol, </a:t>
            </a:r>
            <a:r>
              <a:rPr lang="en-US" spc="2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eugenol</a:t>
            </a:r>
            <a:r>
              <a:rPr lang="en-US" spc="2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methyl </a:t>
            </a:r>
            <a:r>
              <a:rPr lang="en-US" spc="2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eugenol</a:t>
            </a:r>
            <a:r>
              <a:rPr lang="en-US" spc="2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rose </a:t>
            </a:r>
            <a:r>
              <a:rPr lang="en-US" spc="1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oxide, </a:t>
            </a:r>
            <a:r>
              <a:rPr lang="en-US" spc="1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benzaldehyde</a:t>
            </a:r>
            <a:r>
              <a:rPr lang="en-US" spc="1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α-</a:t>
            </a:r>
            <a:r>
              <a:rPr lang="en-US" spc="1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pinene</a:t>
            </a:r>
            <a:r>
              <a:rPr lang="en-US" spc="1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β-</a:t>
            </a:r>
            <a:r>
              <a:rPr lang="en-US" spc="1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pinene</a:t>
            </a:r>
            <a:r>
              <a:rPr lang="en-US" spc="1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etc.</a:t>
            </a:r>
            <a:endParaRPr lang="en-IN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32657"/>
            <a:ext cx="3761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spc="2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Chemical Composition:</a:t>
            </a:r>
            <a:r>
              <a:rPr lang="en-US" sz="2400" spc="2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IN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810000"/>
            <a:ext cx="8839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pc="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rose oil is extracted from the petal, of rose. The major species of rose are cultivated for the production of rose oil. These are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3716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i="1" spc="-2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Rosa </a:t>
            </a:r>
            <a:r>
              <a:rPr lang="en-US" i="1" spc="-25" dirty="0" err="1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damascena</a:t>
            </a:r>
            <a:r>
              <a:rPr lang="en-US" i="1" spc="-2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2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(Damask rose): </a:t>
            </a:r>
            <a:r>
              <a:rPr lang="en-US" spc="-25" dirty="0">
                <a:solidFill>
                  <a:srgbClr val="142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</a:t>
            </a:r>
            <a:r>
              <a:rPr lang="en-US" spc="-2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widely grown in</a:t>
            </a:r>
            <a:r>
              <a:rPr lang="en-US" spc="-25" dirty="0">
                <a:solidFill>
                  <a:srgbClr val="142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India,</a:t>
            </a:r>
            <a:r>
              <a:rPr lang="en-US" spc="-2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Russia, China, </a:t>
            </a:r>
            <a:r>
              <a:rPr lang="en-US" spc="-25" dirty="0" err="1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Turkty</a:t>
            </a:r>
            <a:r>
              <a:rPr lang="en-US" spc="-2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20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Bulgaria, Syria,</a:t>
            </a:r>
            <a:r>
              <a:rPr lang="en-US" spc="-2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</a:t>
            </a:r>
            <a:r>
              <a:rPr lang="en-US" spc="-20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Pakistan.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9144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i="1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Rosa </a:t>
            </a:r>
            <a:r>
              <a:rPr lang="en-US" i="1" dirty="0" err="1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centifolia</a:t>
            </a:r>
            <a:r>
              <a:rPr lang="en-US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(Cabbage rose): It is</a:t>
            </a:r>
            <a:r>
              <a:rPr lang="en-US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more commonly grown</a:t>
            </a:r>
            <a:r>
              <a:rPr lang="en-US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Egypt, France</a:t>
            </a:r>
            <a:r>
              <a:rPr lang="en-US" dirty="0">
                <a:solidFill>
                  <a:srgbClr val="142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Morocco.</a:t>
            </a:r>
            <a:endParaRPr lang="en-IN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886" y="3440668"/>
            <a:ext cx="1253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15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Sources:</a:t>
            </a:r>
            <a:r>
              <a:rPr lang="en-US" spc="15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I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09A27-EAE9-6FBB-0241-DDFE13C8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C63EB9-86AF-CF1D-BAA3-1D55AE9F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99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685800"/>
            <a:ext cx="8991600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9144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502920" algn="dec"/>
              </a:tabLst>
            </a:pPr>
            <a:r>
              <a:rPr lang="en-US" spc="-1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finest and most important use of rose oil is in perfume industry where they are used 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making the most widely used perfumes all over the world.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502920" algn="dec"/>
              </a:tabLst>
            </a:pPr>
            <a:r>
              <a:rPr lang="en-US" spc="3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are also used in creams, face washes, nail polishes, hair sprays etc.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9144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502920" algn="dec"/>
              </a:tabLst>
            </a:pPr>
            <a:r>
              <a:rPr lang="en-US" spc="-1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studies have found that rose oil improves mood, enhances sleep and</a:t>
            </a:r>
            <a:r>
              <a:rPr lang="en-US" spc="-1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boosts</a:t>
            </a:r>
            <a:r>
              <a:rPr lang="en-US" spc="-1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energy </a:t>
            </a:r>
            <a:r>
              <a:rPr lang="en-US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in the body.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9144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502920" algn="dec"/>
              </a:tabLst>
            </a:pP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Rose oil boosts self-esteem, confidence and mental strength as it acts as antidepressant. Patients with depression are advised to take regular dose of this oil.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9144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502920" algn="dec"/>
              </a:tabLst>
            </a:pP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Rose oil strengthens gums and hair roots.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9144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502920" algn="dec"/>
              </a:tabLst>
            </a:pP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Rose oil acts as good bactericide. It can be used in the treatment of typhoid, diarrhea, cholera, food poisoning, </a:t>
            </a:r>
            <a:r>
              <a:rPr lang="en-US" spc="5" dirty="0" err="1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etc</a:t>
            </a:r>
            <a:endParaRPr lang="en-IN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33800" y="48491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USES</a:t>
            </a:r>
            <a:endParaRPr lang="en-IN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9C58F-C8F0-6971-6207-40576E6C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BC675-3BC1-C638-4F35-69248455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757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76200"/>
            <a:ext cx="3403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2-PHENYL ETHYL ALCOHOL</a:t>
            </a:r>
            <a:endParaRPr lang="en-I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886" y="422707"/>
            <a:ext cx="9067800" cy="166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pc="-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an organic compound, liquid at room temperature, slightly soluble in water and fully </a:t>
            </a:r>
            <a:r>
              <a:rPr lang="en-US" spc="1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soluble in organic solvents. It occurs widely in nature in most of the essential oils like rose oil. </a:t>
            </a:r>
            <a:r>
              <a:rPr lang="en-US" spc="-1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has a pleasant floral </a:t>
            </a:r>
            <a:r>
              <a:rPr lang="en-US" spc="-10" dirty="0" err="1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odour</a:t>
            </a:r>
            <a:r>
              <a:rPr lang="en-US" spc="-1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1771" y="30480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pc="1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an organic compound having a </a:t>
            </a:r>
            <a:r>
              <a:rPr lang="en-US" spc="10" dirty="0" err="1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phenylethyI</a:t>
            </a:r>
            <a:r>
              <a:rPr lang="en-US" spc="1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group (C</a:t>
            </a:r>
            <a:r>
              <a:rPr lang="en-US" spc="5" baseline="-2500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pc="5" baseline="-2500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pc="5" baseline="-2500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pc="5" baseline="-2500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attached to -OH group that is why, it is named so.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86" y="2646011"/>
            <a:ext cx="4113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1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Chemical formula and preparation:</a:t>
            </a:r>
            <a:r>
              <a:rPr lang="en-US" spc="1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IN" dirty="0">
              <a:solidFill>
                <a:srgbClr val="7030A0"/>
              </a:solidFill>
            </a:endParaRPr>
          </a:p>
        </p:txBody>
      </p:sp>
      <p:pic>
        <p:nvPicPr>
          <p:cNvPr id="6" name="Picture 5" descr="C:\Users\Sunil Choudhary\AppData\Local\Microsoft\Windows\INetCache\Content.Word\CamScanner 10-06-2020 06.42.21_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5" r="33807" b="65048"/>
          <a:stretch/>
        </p:blipFill>
        <p:spPr bwMode="auto">
          <a:xfrm>
            <a:off x="2645229" y="4495800"/>
            <a:ext cx="3505200" cy="18852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67E782-518C-A6CD-809E-F36A15B7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75077C-6B99-C00F-D869-5B63E29C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0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85" y="685800"/>
            <a:ext cx="8991600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</a:t>
            </a:r>
            <a:r>
              <a:rPr lang="en-US" b="1" dirty="0" err="1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Friedel</a:t>
            </a:r>
            <a:r>
              <a:rPr lang="en-US" b="1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Craft's Reaction:</a:t>
            </a:r>
            <a:r>
              <a:rPr lang="en-US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this reaction, benzene is treated with ethylene oxide and </a:t>
            </a:r>
            <a:r>
              <a:rPr lang="en-US" spc="-6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AlC1</a:t>
            </a:r>
            <a:r>
              <a:rPr lang="en-US" spc="-60" baseline="-2500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pc="-60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IN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542" y="0"/>
            <a:ext cx="597625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can be prepared commercially via two methods</a:t>
            </a:r>
            <a:endParaRPr lang="en-IN" sz="2000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C:\Users\Sunil Choudhary\AppData\Local\Microsoft\Windows\INetCache\Content.Word\CamScanner 10-06-2020 06.42.21_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61430" r="1988"/>
          <a:stretch/>
        </p:blipFill>
        <p:spPr bwMode="auto">
          <a:xfrm>
            <a:off x="1447800" y="1689636"/>
            <a:ext cx="5982970" cy="10833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81642" y="3276600"/>
            <a:ext cx="885008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spc="-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</a:t>
            </a:r>
            <a:r>
              <a:rPr lang="en-US" b="1" spc="-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Grignard Reaction:</a:t>
            </a:r>
            <a:r>
              <a:rPr lang="en-US" spc="-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this reaction, phenyl magnesium bromide is treated with </a:t>
            </a:r>
            <a:r>
              <a:rPr lang="en-US" spc="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ethylene oxide</a:t>
            </a:r>
            <a:r>
              <a:rPr lang="en-US" spc="5" dirty="0">
                <a:solidFill>
                  <a:srgbClr val="02132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</a:t>
            </a:r>
            <a:r>
              <a:rPr lang="en-US" spc="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 addition</a:t>
            </a:r>
            <a:r>
              <a:rPr lang="en-US" spc="5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product which</a:t>
            </a: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upon treatment with acid gives</a:t>
            </a:r>
            <a:r>
              <a:rPr lang="en-US" spc="5" dirty="0">
                <a:solidFill>
                  <a:srgbClr val="02132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2-Phenylethyl </a:t>
            </a:r>
            <a:r>
              <a:rPr lang="en-US" dirty="0">
                <a:solidFill>
                  <a:srgbClr val="041B3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alcohol.</a:t>
            </a:r>
            <a:endParaRPr lang="en-IN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C:\Users\Sunil Choudhary\AppData\Local\Microsoft\Windows\INetCache\Content.Word\CamScanner 10-06-2020 06.42.21_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00600"/>
            <a:ext cx="701675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CBC2423-445F-29BB-CEB9-4BCB42A5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718445C-6FB5-95E2-A204-2C6FB906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94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8100" y="813131"/>
            <a:ext cx="9067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pc="5" dirty="0">
                <a:solidFill>
                  <a:srgbClr val="00051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natural sources of 2-Phenylethyl alcohol are extracts of rose, carnation,</a:t>
            </a:r>
            <a:r>
              <a:rPr lang="en-US" spc="-25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orange blossom. Ylang-ylang, geranium (herbs) and </a:t>
            </a:r>
            <a:r>
              <a:rPr lang="en-US" spc="-25" dirty="0" err="1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champaca</a:t>
            </a:r>
            <a:r>
              <a:rPr lang="en-US" spc="-25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pc="-25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It</a:t>
            </a:r>
            <a:r>
              <a:rPr lang="en-US" spc="-25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also</a:t>
            </a:r>
            <a:r>
              <a:rPr lang="en-US" spc="-25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produced by fungus</a:t>
            </a:r>
            <a:r>
              <a:rPr lang="en-US" i="1" spc="-2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Candida</a:t>
            </a:r>
            <a:r>
              <a:rPr lang="en-US" i="1" spc="-2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i="1" spc="-20" dirty="0" err="1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albicans</a:t>
            </a:r>
            <a:r>
              <a:rPr lang="en-US" i="1" spc="-2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2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an </a:t>
            </a:r>
            <a:r>
              <a:rPr lang="en-US" spc="-20" dirty="0" err="1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autoantibiotic</a:t>
            </a:r>
            <a:r>
              <a:rPr lang="en-US" spc="-2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IN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3505200"/>
            <a:ext cx="8839200" cy="2667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dec"/>
              </a:tabLst>
            </a:pPr>
            <a:r>
              <a:rPr lang="en-US" i="1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used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common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ingredient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" dirty="0" err="1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flavours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perfumery, particularly when </a:t>
            </a:r>
            <a:r>
              <a:rPr lang="en-US" spc="-10" dirty="0" err="1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odour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n-US" spc="-3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rose is desired.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dec"/>
              </a:tabLst>
            </a:pPr>
            <a:r>
              <a:rPr lang="en-US" spc="5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n-US" spc="5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</a:t>
            </a:r>
            <a:r>
              <a:rPr lang="en-US" spc="5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used as an additive to</a:t>
            </a:r>
            <a:r>
              <a:rPr lang="en-US" spc="5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cigarettes.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used as a preservative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soap due to</a:t>
            </a: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its stability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basic conditions. </a:t>
            </a:r>
            <a:endParaRPr lang="en-IN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pc="-10" dirty="0">
                <a:solidFill>
                  <a:srgbClr val="010C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n-US" spc="-10" dirty="0">
                <a:solidFill>
                  <a:srgbClr val="00052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used as an antimicrobial and antibiotic substance.</a:t>
            </a:r>
            <a:endParaRPr lang="en-IN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819400"/>
            <a:ext cx="813043" cy="46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spc="-4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USES:</a:t>
            </a:r>
            <a:endParaRPr lang="en-IN" sz="16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443" y="268470"/>
            <a:ext cx="22890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spc="5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Natural sources: </a:t>
            </a:r>
            <a:endParaRPr lang="en-IN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F4003-FFBA-6316-6CB0-B51907EE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87291-351F-A2EA-4F80-1F6A2D74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53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unil Choudhary\Desktop\0914_thank_you_note_with_blue_pen_on_white_background_stock_photo_Slid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655320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8ABB0F-5009-5D04-B668-F04C42044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GC PAONTA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6E7F31-7B7F-0474-0203-8D69F57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5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637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30</cp:revision>
  <dcterms:created xsi:type="dcterms:W3CDTF">2006-08-16T00:00:00Z</dcterms:created>
  <dcterms:modified xsi:type="dcterms:W3CDTF">2022-07-17T09:52:21Z</dcterms:modified>
</cp:coreProperties>
</file>